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6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7.xml" ContentType="application/vnd.openxmlformats-officedocument.theme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8.xml" ContentType="application/vnd.openxmlformats-officedocument.theme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theme/theme9.xml" ContentType="application/vnd.openxmlformats-officedocument.theme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  <p:sldMasterId id="2147483693" r:id="rId2"/>
    <p:sldMasterId id="2147483702" r:id="rId3"/>
    <p:sldMasterId id="2147483711" r:id="rId4"/>
    <p:sldMasterId id="2147483720" r:id="rId5"/>
    <p:sldMasterId id="2147483729" r:id="rId6"/>
    <p:sldMasterId id="2147483762" r:id="rId7"/>
    <p:sldMasterId id="2147483771" r:id="rId8"/>
    <p:sldMasterId id="2147483779" r:id="rId9"/>
    <p:sldMasterId id="2147483787" r:id="rId10"/>
  </p:sldMasterIdLst>
  <p:notesMasterIdLst>
    <p:notesMasterId r:id="rId12"/>
  </p:notesMasterIdLst>
  <p:sldIdLst>
    <p:sldId id="386" r:id="rId11"/>
  </p:sldIdLst>
  <p:sldSz cx="12192000" cy="6858000"/>
  <p:notesSz cx="6858000" cy="9144000"/>
  <p:embeddedFontLst>
    <p:embeddedFont>
      <p:font typeface="Trebuchet MS" panose="020B060302020202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6771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3584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0376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7168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3982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0750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4291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5" userDrawn="1">
          <p15:clr>
            <a:srgbClr val="A4A3A4"/>
          </p15:clr>
        </p15:guide>
        <p15:guide id="3" userDrawn="1">
          <p15:clr>
            <a:srgbClr val="A4A3A4"/>
          </p15:clr>
        </p15:guide>
        <p15:guide id="4" orient="horz" pos="31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3C03"/>
    <a:srgbClr val="004678"/>
    <a:srgbClr val="28F828"/>
    <a:srgbClr val="ED1C2E"/>
    <a:srgbClr val="F8B831"/>
    <a:srgbClr val="026F8B"/>
    <a:srgbClr val="FFE7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>
        <p:scale>
          <a:sx n="78" d="100"/>
          <a:sy n="78" d="100"/>
        </p:scale>
        <p:origin x="378" y="-72"/>
      </p:cViewPr>
      <p:guideLst>
        <p:guide orient="horz" pos="2160"/>
        <p:guide pos="3795"/>
        <p:guide/>
        <p:guide orient="horz" pos="31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Master" Target="slideMasters/slideMaster7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eg>
</file>

<file path=ppt/media/image2.png>
</file>

<file path=ppt/media/image3.jpe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0611EA-DE95-4338-B509-797DD3EC2871}" type="datetimeFigureOut">
              <a:rPr lang="en-IN" smtClean="0"/>
              <a:pPr/>
              <a:t>21-11-2018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068690-3B5F-4F96-BF2A-858336ED577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0952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771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584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376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168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3982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750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4291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7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4.emf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9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21" tIns="60910" rIns="121821" bIns="60910" numCol="1" rtlCol="0" anchor="ctr" anchorCtr="0" compatLnSpc="1">
            <a:prstTxWarp prst="textNoShape">
              <a:avLst/>
            </a:prstTxWarp>
          </a:bodyPr>
          <a:lstStyle/>
          <a:p>
            <a:pPr algn="ctr" defTabSz="1218090" fontAlgn="base">
              <a:spcBef>
                <a:spcPct val="0"/>
              </a:spcBef>
              <a:spcAft>
                <a:spcPct val="0"/>
              </a:spcAft>
            </a:pPr>
            <a:endParaRPr lang="en-IN" sz="1900" dirty="0" smtClean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9" y="6273800"/>
            <a:ext cx="5518001" cy="307776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</a:t>
            </a:r>
            <a:r>
              <a:rPr lang="en-US" sz="1200" err="1" smtClean="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Infotech</a:t>
            </a:r>
            <a:r>
              <a:rPr lang="en-US" sz="1200" smtClean="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 Ltd. Privileged and Confidential</a:t>
            </a:r>
            <a:endParaRPr lang="en-US" sz="1200">
              <a:solidFill>
                <a:srgbClr val="FFFFFF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9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78236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57998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22976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2466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301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8" tIns="60904" rIns="121808" bIns="60904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62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8" tIns="60904" rIns="121808" bIns="60904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604" y="6277859"/>
            <a:ext cx="3945465" cy="307760"/>
          </a:xfrm>
          <a:prstGeom prst="rect">
            <a:avLst/>
          </a:prstGeom>
          <a:noFill/>
        </p:spPr>
        <p:txBody>
          <a:bodyPr wrap="square" lIns="121808" tIns="60904" rIns="121808" bIns="60904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99" y="6224161"/>
            <a:ext cx="497855" cy="369312"/>
          </a:xfrm>
          <a:prstGeom prst="rect">
            <a:avLst/>
          </a:prstGeom>
        </p:spPr>
        <p:txBody>
          <a:bodyPr wrap="none" lIns="121808" tIns="60904" rIns="121808" bIns="60904">
            <a:spAutoFit/>
          </a:bodyPr>
          <a:lstStyle/>
          <a:p>
            <a:pPr algn="ctr" defTabSz="60893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893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7248084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91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09" y="6436526"/>
            <a:ext cx="3945465" cy="492439"/>
          </a:xfrm>
          <a:prstGeom prst="rect">
            <a:avLst/>
          </a:prstGeom>
          <a:noFill/>
        </p:spPr>
        <p:txBody>
          <a:bodyPr wrap="square" lIns="121824" tIns="60912" rIns="121824" bIns="60912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24" y="6375467"/>
            <a:ext cx="545977" cy="415495"/>
          </a:xfrm>
          <a:prstGeom prst="rect">
            <a:avLst/>
          </a:prstGeom>
        </p:spPr>
        <p:txBody>
          <a:bodyPr wrap="none" lIns="121824" tIns="60912" rIns="121824" bIns="60912">
            <a:spAutoFit/>
          </a:bodyPr>
          <a:lstStyle/>
          <a:p>
            <a:pPr algn="ctr" defTabSz="60902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2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2751472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584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1" marR="0" indent="-172894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58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584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9104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584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1" marR="0" indent="-172894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8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584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9611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29" tIns="60914" rIns="121829" bIns="60914" numCol="1" rtlCol="0" anchor="ctr" anchorCtr="0" compatLnSpc="1">
            <a:prstTxWarp prst="textNoShape">
              <a:avLst/>
            </a:prstTxWarp>
          </a:bodyPr>
          <a:lstStyle/>
          <a:p>
            <a:pPr algn="ctr" defTabSz="1218180" fontAlgn="base">
              <a:spcBef>
                <a:spcPct val="0"/>
              </a:spcBef>
              <a:spcAft>
                <a:spcPct val="0"/>
              </a:spcAft>
            </a:pPr>
            <a:endParaRPr lang="en-IN" dirty="0" smtClean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5" y="6273800"/>
            <a:ext cx="5518001" cy="307776"/>
          </a:xfrm>
          <a:prstGeom prst="rect">
            <a:avLst/>
          </a:prstGeom>
          <a:noFill/>
        </p:spPr>
        <p:txBody>
          <a:bodyPr wrap="square" lIns="121829" tIns="60914" rIns="121829" bIns="60914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 smtClean="0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  <a:endParaRPr lang="en-US" sz="1200">
              <a:solidFill>
                <a:srgbClr val="FFFFFF"/>
              </a:solidFill>
              <a:latin typeface="Calibri Light"/>
              <a:cs typeface="Calibri Light"/>
            </a:endParaRP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5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4653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7864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429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3211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794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98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13" tIns="60906" rIns="121813" bIns="60906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59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13" tIns="60906" rIns="121813" bIns="60906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601" y="6277859"/>
            <a:ext cx="3945465" cy="307760"/>
          </a:xfrm>
          <a:prstGeom prst="rect">
            <a:avLst/>
          </a:prstGeom>
          <a:noFill/>
        </p:spPr>
        <p:txBody>
          <a:bodyPr wrap="square" lIns="121813" tIns="60906" rIns="121813" bIns="60906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97" y="6224161"/>
            <a:ext cx="497855" cy="369312"/>
          </a:xfrm>
          <a:prstGeom prst="rect">
            <a:avLst/>
          </a:prstGeom>
        </p:spPr>
        <p:txBody>
          <a:bodyPr wrap="none" lIns="121813" tIns="60906" rIns="121813" bIns="60906">
            <a:spAutoFit/>
          </a:bodyPr>
          <a:lstStyle/>
          <a:p>
            <a:pPr algn="ctr" defTabSz="60896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896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609916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8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06" y="6436523"/>
            <a:ext cx="3945465" cy="492439"/>
          </a:xfrm>
          <a:prstGeom prst="rect">
            <a:avLst/>
          </a:prstGeom>
          <a:noFill/>
        </p:spPr>
        <p:txBody>
          <a:bodyPr wrap="square" lIns="121829" tIns="60914" rIns="121829" bIns="60914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21" y="6375465"/>
            <a:ext cx="545977" cy="415495"/>
          </a:xfrm>
          <a:prstGeom prst="rect">
            <a:avLst/>
          </a:prstGeom>
        </p:spPr>
        <p:txBody>
          <a:bodyPr wrap="none" lIns="121829" tIns="60914" rIns="121829" bIns="60914">
            <a:spAutoFit/>
          </a:bodyPr>
          <a:lstStyle/>
          <a:p>
            <a:pPr algn="ctr" defTabSz="609059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59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25510022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629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9" marR="0" indent="-172902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62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629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3377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629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9" marR="0" indent="-172902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5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629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27012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37" tIns="60918" rIns="121837" bIns="60918" numCol="1" rtlCol="0" anchor="ctr" anchorCtr="0" compatLnSpc="1">
            <a:prstTxWarp prst="textNoShape">
              <a:avLst/>
            </a:prstTxWarp>
          </a:bodyPr>
          <a:lstStyle/>
          <a:p>
            <a:pPr algn="ctr" defTabSz="1218270" fontAlgn="base">
              <a:spcBef>
                <a:spcPct val="0"/>
              </a:spcBef>
              <a:spcAft>
                <a:spcPct val="0"/>
              </a:spcAft>
            </a:pPr>
            <a:endParaRPr lang="en-IN" dirty="0" smtClean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1" y="6273800"/>
            <a:ext cx="5518001" cy="307776"/>
          </a:xfrm>
          <a:prstGeom prst="rect">
            <a:avLst/>
          </a:prstGeom>
          <a:noFill/>
        </p:spPr>
        <p:txBody>
          <a:bodyPr wrap="square" lIns="121837" tIns="60918" rIns="121837" bIns="60918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 smtClean="0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  <a:endParaRPr lang="en-US" sz="1200">
              <a:solidFill>
                <a:srgbClr val="FFFFFF"/>
              </a:solidFill>
              <a:latin typeface="Calibri Light"/>
              <a:cs typeface="Calibri Light"/>
            </a:endParaRP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1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4100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72337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6400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15362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9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55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97" y="6277859"/>
            <a:ext cx="3945465" cy="307760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93" y="6224161"/>
            <a:ext cx="497855" cy="369312"/>
          </a:xfrm>
          <a:prstGeom prst="rect">
            <a:avLst/>
          </a:prstGeom>
        </p:spPr>
        <p:txBody>
          <a:bodyPr wrap="none" lIns="121821" tIns="60910" rIns="121821" bIns="60910">
            <a:spAutoFit/>
          </a:bodyPr>
          <a:lstStyle/>
          <a:p>
            <a:pPr algn="ctr" defTabSz="60901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89336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12485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8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02" y="6436519"/>
            <a:ext cx="3945465" cy="492439"/>
          </a:xfrm>
          <a:prstGeom prst="rect">
            <a:avLst/>
          </a:prstGeom>
          <a:noFill/>
        </p:spPr>
        <p:txBody>
          <a:bodyPr wrap="square" lIns="121837" tIns="60918" rIns="121837" bIns="60918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17" y="6375461"/>
            <a:ext cx="545977" cy="415495"/>
          </a:xfrm>
          <a:prstGeom prst="rect">
            <a:avLst/>
          </a:prstGeom>
        </p:spPr>
        <p:txBody>
          <a:bodyPr wrap="none" lIns="121837" tIns="60918" rIns="121837" bIns="60918">
            <a:spAutoFit/>
          </a:bodyPr>
          <a:lstStyle/>
          <a:p>
            <a:pPr algn="ctr" defTabSz="60910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10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40148135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697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01" marR="0" indent="-172914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69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69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7313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697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01" marR="0" indent="-172914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1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69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95946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48" tIns="60924" rIns="121848" bIns="60924" numCol="1" rtlCol="0" anchor="ctr" anchorCtr="0" compatLnSpc="1">
            <a:prstTxWarp prst="textNoShape">
              <a:avLst/>
            </a:prstTxWarp>
          </a:bodyPr>
          <a:lstStyle/>
          <a:p>
            <a:pPr algn="ctr" defTabSz="1218390" fontAlgn="base">
              <a:spcBef>
                <a:spcPct val="0"/>
              </a:spcBef>
              <a:spcAft>
                <a:spcPct val="0"/>
              </a:spcAft>
            </a:pPr>
            <a:endParaRPr lang="en-IN" dirty="0" smtClean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36" y="6273800"/>
            <a:ext cx="5518001" cy="307776"/>
          </a:xfrm>
          <a:prstGeom prst="rect">
            <a:avLst/>
          </a:prstGeom>
          <a:noFill/>
        </p:spPr>
        <p:txBody>
          <a:bodyPr wrap="square" lIns="121848" tIns="60924" rIns="121848" bIns="60924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 smtClean="0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  <a:endParaRPr lang="en-US" sz="1200">
              <a:solidFill>
                <a:srgbClr val="FFFFFF"/>
              </a:solidFill>
              <a:latin typeface="Calibri Light"/>
              <a:cs typeface="Calibri Light"/>
            </a:endParaRP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36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45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3275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3327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74722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8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2" tIns="60916" rIns="121832" bIns="60916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50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2" tIns="60916" rIns="121832" bIns="60916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92" y="6277859"/>
            <a:ext cx="3945465" cy="307760"/>
          </a:xfrm>
          <a:prstGeom prst="rect">
            <a:avLst/>
          </a:prstGeom>
          <a:noFill/>
        </p:spPr>
        <p:txBody>
          <a:bodyPr wrap="square" lIns="121832" tIns="60916" rIns="121832" bIns="60916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87" y="6224161"/>
            <a:ext cx="497855" cy="369312"/>
          </a:xfrm>
          <a:prstGeom prst="rect">
            <a:avLst/>
          </a:prstGeom>
        </p:spPr>
        <p:txBody>
          <a:bodyPr wrap="none" lIns="121832" tIns="60916" rIns="121832" bIns="60916">
            <a:spAutoFit/>
          </a:bodyPr>
          <a:lstStyle/>
          <a:p>
            <a:pPr algn="ctr" defTabSz="60907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7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328690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7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97" y="6436514"/>
            <a:ext cx="3945465" cy="492439"/>
          </a:xfrm>
          <a:prstGeom prst="rect">
            <a:avLst/>
          </a:prstGeom>
          <a:noFill/>
        </p:spPr>
        <p:txBody>
          <a:bodyPr wrap="square" lIns="121848" tIns="60924" rIns="121848" bIns="60924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11" y="6375455"/>
            <a:ext cx="545977" cy="415495"/>
          </a:xfrm>
          <a:prstGeom prst="rect">
            <a:avLst/>
          </a:prstGeom>
        </p:spPr>
        <p:txBody>
          <a:bodyPr wrap="none" lIns="121848" tIns="60924" rIns="121848" bIns="60924">
            <a:spAutoFit/>
          </a:bodyPr>
          <a:lstStyle/>
          <a:p>
            <a:pPr algn="ctr" defTabSz="60917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17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17734397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78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17" marR="0" indent="-17293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7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3678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2822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75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788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17" marR="0" indent="-17293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16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7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616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61" tIns="60930" rIns="121861" bIns="60930" numCol="1" rtlCol="0" anchor="ctr" anchorCtr="0" compatLnSpc="1">
            <a:prstTxWarp prst="textNoShape">
              <a:avLst/>
            </a:prstTxWarp>
          </a:bodyPr>
          <a:lstStyle/>
          <a:p>
            <a:pPr algn="ctr" defTabSz="1218540" fontAlgn="base">
              <a:spcBef>
                <a:spcPct val="0"/>
              </a:spcBef>
              <a:spcAft>
                <a:spcPct val="0"/>
              </a:spcAft>
            </a:pPr>
            <a:endParaRPr lang="en-IN" dirty="0" smtClean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29" y="6273800"/>
            <a:ext cx="5518001" cy="307776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</a:t>
            </a:r>
            <a:r>
              <a:rPr lang="en-US" sz="1200" err="1" smtClean="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Infotech</a:t>
            </a:r>
            <a:r>
              <a:rPr lang="en-US" sz="1200" smtClean="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 Ltd. Privileged and Confidential</a:t>
            </a:r>
            <a:endParaRPr lang="en-US" sz="1200">
              <a:solidFill>
                <a:srgbClr val="FFFFFF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29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3528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98237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236024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2368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82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5" tIns="60922" rIns="121845" bIns="60922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43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5" tIns="60922" rIns="121845" bIns="60922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85" y="6277859"/>
            <a:ext cx="3945465" cy="307760"/>
          </a:xfrm>
          <a:prstGeom prst="rect">
            <a:avLst/>
          </a:prstGeom>
          <a:noFill/>
        </p:spPr>
        <p:txBody>
          <a:bodyPr wrap="square" lIns="121845" tIns="60922" rIns="121845" bIns="60922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ea typeface="ヒラギノ角ゴ Pro W3" pitchFamily="124" charset="-128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81" y="6224161"/>
            <a:ext cx="497855" cy="369312"/>
          </a:xfrm>
          <a:prstGeom prst="rect">
            <a:avLst/>
          </a:prstGeom>
        </p:spPr>
        <p:txBody>
          <a:bodyPr wrap="none" lIns="121845" tIns="60922" rIns="121845" bIns="60922">
            <a:spAutoFit/>
          </a:bodyPr>
          <a:lstStyle/>
          <a:p>
            <a:pPr algn="ctr" defTabSz="60915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15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137946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7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90" y="6436507"/>
            <a:ext cx="3945465" cy="492439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05" y="6375449"/>
            <a:ext cx="545977" cy="415495"/>
          </a:xfrm>
          <a:prstGeom prst="rect">
            <a:avLst/>
          </a:prstGeom>
        </p:spPr>
        <p:txBody>
          <a:bodyPr wrap="none" lIns="121861" tIns="60930" rIns="121861" bIns="60930">
            <a:spAutoFit/>
          </a:bodyPr>
          <a:lstStyle/>
          <a:p>
            <a:pPr algn="ctr" defTabSz="60925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25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7175732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6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901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37" marR="0" indent="-17295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90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90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7195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69" y="1151410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901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37" marR="0" indent="-17295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09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90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96863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77" tIns="60938" rIns="121877" bIns="60938" numCol="1" rtlCol="0" anchor="ctr" anchorCtr="0" compatLnSpc="1">
            <a:prstTxWarp prst="textNoShape">
              <a:avLst/>
            </a:prstTxWarp>
          </a:bodyPr>
          <a:lstStyle/>
          <a:p>
            <a:pPr algn="ctr" defTabSz="1218720" fontAlgn="base">
              <a:spcBef>
                <a:spcPct val="0"/>
              </a:spcBef>
              <a:spcAft>
                <a:spcPct val="0"/>
              </a:spcAft>
            </a:pPr>
            <a:endParaRPr lang="en-IN" dirty="0" smtClean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21" y="6273800"/>
            <a:ext cx="5518001" cy="307776"/>
          </a:xfrm>
          <a:prstGeom prst="rect">
            <a:avLst/>
          </a:prstGeom>
          <a:noFill/>
        </p:spPr>
        <p:txBody>
          <a:bodyPr wrap="square" lIns="121877" tIns="60938" rIns="121877" bIns="60938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 smtClean="0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  <a:endParaRPr lang="en-US" sz="1200">
              <a:solidFill>
                <a:srgbClr val="FFFFFF"/>
              </a:solidFill>
              <a:latin typeface="Calibri Light"/>
              <a:cs typeface="Calibri Light"/>
            </a:endParaRP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21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4159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302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5" tIns="60902" rIns="121805" bIns="60902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63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5" tIns="60902" rIns="121805" bIns="60902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605" y="6277859"/>
            <a:ext cx="3945465" cy="307760"/>
          </a:xfrm>
          <a:prstGeom prst="rect">
            <a:avLst/>
          </a:prstGeom>
          <a:noFill/>
        </p:spPr>
        <p:txBody>
          <a:bodyPr wrap="square" lIns="121805" tIns="60902" rIns="121805" bIns="60902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ea typeface="ヒラギノ角ゴ Pro W3" pitchFamily="124" charset="-128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5001" y="6224161"/>
            <a:ext cx="497855" cy="369312"/>
          </a:xfrm>
          <a:prstGeom prst="rect">
            <a:avLst/>
          </a:prstGeom>
        </p:spPr>
        <p:txBody>
          <a:bodyPr wrap="none" lIns="121805" tIns="60902" rIns="121805" bIns="60902">
            <a:spAutoFit/>
          </a:bodyPr>
          <a:lstStyle/>
          <a:p>
            <a:pPr algn="ctr" defTabSz="60891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891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8623594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9654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24903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8433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7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35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77" y="6277859"/>
            <a:ext cx="3945465" cy="307760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72" y="6224161"/>
            <a:ext cx="497855" cy="369312"/>
          </a:xfrm>
          <a:prstGeom prst="rect">
            <a:avLst/>
          </a:prstGeom>
        </p:spPr>
        <p:txBody>
          <a:bodyPr wrap="none" lIns="121861" tIns="60930" rIns="121861" bIns="60930">
            <a:spAutoFit/>
          </a:bodyPr>
          <a:lstStyle/>
          <a:p>
            <a:pPr algn="ctr" defTabSz="60925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25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53699403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6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82" y="6436499"/>
            <a:ext cx="3945465" cy="492439"/>
          </a:xfrm>
          <a:prstGeom prst="rect">
            <a:avLst/>
          </a:prstGeom>
          <a:noFill/>
        </p:spPr>
        <p:txBody>
          <a:bodyPr wrap="square" lIns="121877" tIns="60938" rIns="121877" bIns="60938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97" y="6375441"/>
            <a:ext cx="545977" cy="415495"/>
          </a:xfrm>
          <a:prstGeom prst="rect">
            <a:avLst/>
          </a:prstGeom>
        </p:spPr>
        <p:txBody>
          <a:bodyPr wrap="none" lIns="121877" tIns="60938" rIns="121877" bIns="60938">
            <a:spAutoFit/>
          </a:bodyPr>
          <a:lstStyle/>
          <a:p>
            <a:pPr algn="ctr" defTabSz="60934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34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11027744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1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4037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61" marR="0" indent="-172974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40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403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8700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61" y="115140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4037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61" marR="0" indent="-172974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01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403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887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" r="1385" b="26659"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93" tIns="60946" rIns="121893" bIns="60946" numCol="1" rtlCol="0" anchor="ctr" anchorCtr="0" compatLnSpc="1">
            <a:prstTxWarp prst="textNoShape">
              <a:avLst/>
            </a:prstTxWarp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IN" dirty="0" smtClean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671746" y="6273800"/>
            <a:ext cx="5518001" cy="307776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FFFFFF"/>
                </a:solidFill>
                <a:latin typeface="Calibri Light"/>
                <a:cs typeface="Calibri Light"/>
              </a:rPr>
              <a:t>©Larsen &amp; Toubro Infotech Ltd. Privileged and Confidential</a:t>
            </a:r>
            <a:endParaRPr lang="en-US" sz="1200" dirty="0">
              <a:solidFill>
                <a:srgbClr val="FFFFFF"/>
              </a:solidFill>
              <a:latin typeface="Calibri Light"/>
              <a:cs typeface="Calibri Light"/>
            </a:endParaRP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13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74146" y="6273800"/>
            <a:ext cx="5518001" cy="307776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FFFFFF"/>
                </a:solidFill>
                <a:latin typeface="Calibri Light"/>
                <a:cs typeface="Calibri Light"/>
              </a:rPr>
              <a:t>www.LnTInfotech.com</a:t>
            </a:r>
            <a:endParaRPr lang="en-US" sz="1200" dirty="0">
              <a:solidFill>
                <a:srgbClr val="FFFFFF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1110144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11071" indent="-311071">
              <a:buFont typeface="Wingdings" pitchFamily="2" charset="2"/>
              <a:buChar char="§"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609443" indent="-279333">
              <a:buFont typeface="Arial" pitchFamily="34" charset="0"/>
              <a:buChar char="–"/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920524" indent="-311071">
              <a:tabLst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1218900" indent="-298371">
              <a:buFont typeface="Trebuchet MS" pitchFamily="34" charset="0"/>
              <a:buChar char="-"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1529970" indent="-298371">
              <a:buFont typeface="Calibri Light" pitchFamily="34" charset="0"/>
              <a:buChar char="»"/>
              <a:defRPr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74219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92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9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10" y="6436527"/>
            <a:ext cx="3945465" cy="492439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25" y="6375469"/>
            <a:ext cx="545977" cy="415495"/>
          </a:xfrm>
          <a:prstGeom prst="rect">
            <a:avLst/>
          </a:prstGeom>
        </p:spPr>
        <p:txBody>
          <a:bodyPr wrap="none" lIns="121821" tIns="60910" rIns="121821" bIns="60910">
            <a:spAutoFit/>
          </a:bodyPr>
          <a:lstStyle/>
          <a:p>
            <a:pPr algn="ctr" defTabSz="60901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9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0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1793588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42096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485610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5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74" y="6436491"/>
            <a:ext cx="3945465" cy="492439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89" y="6375433"/>
            <a:ext cx="545977" cy="415495"/>
          </a:xfrm>
          <a:prstGeom prst="rect">
            <a:avLst/>
          </a:prstGeom>
        </p:spPr>
        <p:txBody>
          <a:bodyPr wrap="none" lIns="121893" tIns="60946" rIns="121893" bIns="60946">
            <a:spAutoFit/>
          </a:bodyPr>
          <a:lstStyle/>
          <a:p>
            <a:pPr algn="ctr" defTabSz="60944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44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8892051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5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74" y="6436491"/>
            <a:ext cx="3945465" cy="492439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89" y="6375433"/>
            <a:ext cx="545977" cy="415495"/>
          </a:xfrm>
          <a:prstGeom prst="rect">
            <a:avLst/>
          </a:prstGeom>
        </p:spPr>
        <p:txBody>
          <a:bodyPr wrap="none" lIns="121893" tIns="60946" rIns="121893" bIns="60946">
            <a:spAutoFit/>
          </a:bodyPr>
          <a:lstStyle/>
          <a:p>
            <a:pPr algn="ctr" defTabSz="60944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44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2810174414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5" y="1744134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917" tIns="60958" rIns="121917" bIns="60958" numCol="1" rtlCol="0" anchor="ctr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IN" smtClean="0">
              <a:solidFill>
                <a:srgbClr val="7C7C7C"/>
              </a:solidFill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01" y="6273800"/>
            <a:ext cx="5518001" cy="307776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</a:t>
            </a:r>
            <a:r>
              <a:rPr lang="en-US" sz="1200" err="1" smtClean="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Infotech</a:t>
            </a:r>
            <a:r>
              <a:rPr lang="en-US" sz="1200" smtClean="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 Ltd. Privileged and Confidential</a:t>
            </a:r>
            <a:endParaRPr lang="en-US" sz="1200">
              <a:solidFill>
                <a:srgbClr val="FFFFFF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1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59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9151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7659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0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0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39870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214531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5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01" tIns="60950" rIns="121901" bIns="60950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15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01" tIns="60950" rIns="121901" bIns="60950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57" y="6277859"/>
            <a:ext cx="3945465" cy="307760"/>
          </a:xfrm>
          <a:prstGeom prst="rect">
            <a:avLst/>
          </a:prstGeom>
          <a:noFill/>
        </p:spPr>
        <p:txBody>
          <a:bodyPr wrap="square" lIns="121901" tIns="60950" rIns="121901" bIns="60950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ea typeface="ヒラギノ角ゴ Pro W3" pitchFamily="124" charset="-128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53" y="6224161"/>
            <a:ext cx="497855" cy="369312"/>
          </a:xfrm>
          <a:prstGeom prst="rect">
            <a:avLst/>
          </a:prstGeom>
        </p:spPr>
        <p:txBody>
          <a:bodyPr wrap="none" lIns="121901" tIns="60950" rIns="121901" bIns="60950">
            <a:spAutoFit/>
          </a:bodyPr>
          <a:lstStyle/>
          <a:p>
            <a:pPr algn="ctr" defTabSz="60949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49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14621139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462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4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62" y="6436480"/>
            <a:ext cx="3945465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77" y="6375422"/>
            <a:ext cx="545977" cy="415494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58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4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8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0798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561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77" marR="0" indent="-17289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56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56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1876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00"/>
            <a:ext cx="11106912" cy="11900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4377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4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1pPr>
            <a:lvl2pPr marL="174621" marR="0" indent="-173034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4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2pPr>
            <a:lvl3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Arial" pitchFamily="34" charset="0"/>
                <a:ea typeface="+mn-ea"/>
                <a:cs typeface="Arial" pitchFamily="34" charset="0"/>
              </a:defRPr>
            </a:lvl3pPr>
            <a:lvl4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4pPr>
            <a:lvl5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5pPr>
            <a:lvl6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8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35"/>
            <a:ext cx="11106912" cy="33855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19365"/>
            <a:ext cx="11106912" cy="36009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600"/>
            </a:lvl1pPr>
          </a:lstStyle>
          <a:p>
            <a:pPr marL="0" marR="0" lvl="0" indent="0" algn="l" defTabSz="91437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4255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6771" indent="0" algn="ctr">
              <a:buNone/>
              <a:defRPr sz="2000"/>
            </a:lvl2pPr>
            <a:lvl3pPr marL="913584" indent="0" algn="ctr">
              <a:buNone/>
              <a:defRPr sz="1900"/>
            </a:lvl3pPr>
            <a:lvl4pPr marL="1370376" indent="0" algn="ctr">
              <a:buNone/>
              <a:defRPr sz="1600"/>
            </a:lvl4pPr>
            <a:lvl5pPr marL="1827168" indent="0" algn="ctr">
              <a:buNone/>
              <a:defRPr sz="1600"/>
            </a:lvl5pPr>
            <a:lvl6pPr marL="2283982" indent="0" algn="ctr">
              <a:buNone/>
              <a:defRPr sz="1600"/>
            </a:lvl6pPr>
            <a:lvl7pPr marL="2740750" indent="0" algn="ctr">
              <a:buNone/>
              <a:defRPr sz="1600"/>
            </a:lvl7pPr>
            <a:lvl8pPr marL="3197520" indent="0" algn="ctr">
              <a:buNone/>
              <a:defRPr sz="1600"/>
            </a:lvl8pPr>
            <a:lvl9pPr marL="3654291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411A-0C75-4B38-A86E-BB33648F3D9F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129318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332A9-25F2-4A71-8A39-942F59CB976B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171924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86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6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358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37037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716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398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075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1975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429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D09C10-729A-425E-9D75-F3D3456923B1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2471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3C710F-FC6F-4835-A2A5-DCFC016AE5EA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2410500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771" indent="0">
              <a:buNone/>
              <a:defRPr sz="2000" b="1"/>
            </a:lvl2pPr>
            <a:lvl3pPr marL="913584" indent="0">
              <a:buNone/>
              <a:defRPr sz="1900" b="1"/>
            </a:lvl3pPr>
            <a:lvl4pPr marL="1370376" indent="0">
              <a:buNone/>
              <a:defRPr sz="1600" b="1"/>
            </a:lvl4pPr>
            <a:lvl5pPr marL="1827168" indent="0">
              <a:buNone/>
              <a:defRPr sz="1600" b="1"/>
            </a:lvl5pPr>
            <a:lvl6pPr marL="2283982" indent="0">
              <a:buNone/>
              <a:defRPr sz="1600" b="1"/>
            </a:lvl6pPr>
            <a:lvl7pPr marL="2740750" indent="0">
              <a:buNone/>
              <a:defRPr sz="1600" b="1"/>
            </a:lvl7pPr>
            <a:lvl8pPr marL="3197520" indent="0">
              <a:buNone/>
              <a:defRPr sz="1600" b="1"/>
            </a:lvl8pPr>
            <a:lvl9pPr marL="365429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3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771" indent="0">
              <a:buNone/>
              <a:defRPr sz="2000" b="1"/>
            </a:lvl2pPr>
            <a:lvl3pPr marL="913584" indent="0">
              <a:buNone/>
              <a:defRPr sz="1900" b="1"/>
            </a:lvl3pPr>
            <a:lvl4pPr marL="1370376" indent="0">
              <a:buNone/>
              <a:defRPr sz="1600" b="1"/>
            </a:lvl4pPr>
            <a:lvl5pPr marL="1827168" indent="0">
              <a:buNone/>
              <a:defRPr sz="1600" b="1"/>
            </a:lvl5pPr>
            <a:lvl6pPr marL="2283982" indent="0">
              <a:buNone/>
              <a:defRPr sz="1600" b="1"/>
            </a:lvl6pPr>
            <a:lvl7pPr marL="2740750" indent="0">
              <a:buNone/>
              <a:defRPr sz="1600" b="1"/>
            </a:lvl7pPr>
            <a:lvl8pPr marL="3197520" indent="0">
              <a:buNone/>
              <a:defRPr sz="1600" b="1"/>
            </a:lvl8pPr>
            <a:lvl9pPr marL="365429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3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757301-3752-4953-94A3-E2B894D2307D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1357803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EBA2A-E8F8-4DD7-9137-AE30DD96A5F3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112060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F45AA-479E-4096-9188-589C4FB68518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6188203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73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3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6771" indent="0">
              <a:buNone/>
              <a:defRPr sz="1500"/>
            </a:lvl2pPr>
            <a:lvl3pPr marL="913584" indent="0">
              <a:buNone/>
              <a:defRPr sz="1200"/>
            </a:lvl3pPr>
            <a:lvl4pPr marL="1370376" indent="0">
              <a:buNone/>
              <a:defRPr sz="1100"/>
            </a:lvl4pPr>
            <a:lvl5pPr marL="1827168" indent="0">
              <a:buNone/>
              <a:defRPr sz="1100"/>
            </a:lvl5pPr>
            <a:lvl6pPr marL="2283982" indent="0">
              <a:buNone/>
              <a:defRPr sz="1100"/>
            </a:lvl6pPr>
            <a:lvl7pPr marL="2740750" indent="0">
              <a:buNone/>
              <a:defRPr sz="1100"/>
            </a:lvl7pPr>
            <a:lvl8pPr marL="3197520" indent="0">
              <a:buNone/>
              <a:defRPr sz="1100"/>
            </a:lvl8pPr>
            <a:lvl9pPr marL="3654291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0D745-99BB-4438-A2E2-E13A1D3C9284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436114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73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6771" indent="0">
              <a:buNone/>
              <a:defRPr sz="2800"/>
            </a:lvl2pPr>
            <a:lvl3pPr marL="913584" indent="0">
              <a:buNone/>
              <a:defRPr sz="2400"/>
            </a:lvl3pPr>
            <a:lvl4pPr marL="1370376" indent="0">
              <a:buNone/>
              <a:defRPr sz="2000"/>
            </a:lvl4pPr>
            <a:lvl5pPr marL="1827168" indent="0">
              <a:buNone/>
              <a:defRPr sz="2000"/>
            </a:lvl5pPr>
            <a:lvl6pPr marL="2283982" indent="0">
              <a:buNone/>
              <a:defRPr sz="2000"/>
            </a:lvl6pPr>
            <a:lvl7pPr marL="2740750" indent="0">
              <a:buNone/>
              <a:defRPr sz="2000"/>
            </a:lvl7pPr>
            <a:lvl8pPr marL="3197520" indent="0">
              <a:buNone/>
              <a:defRPr sz="2000"/>
            </a:lvl8pPr>
            <a:lvl9pPr marL="3654291" indent="0">
              <a:buNone/>
              <a:defRPr sz="2000"/>
            </a:lvl9pPr>
          </a:lstStyle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3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6771" indent="0">
              <a:buNone/>
              <a:defRPr sz="1500"/>
            </a:lvl2pPr>
            <a:lvl3pPr marL="913584" indent="0">
              <a:buNone/>
              <a:defRPr sz="1200"/>
            </a:lvl3pPr>
            <a:lvl4pPr marL="1370376" indent="0">
              <a:buNone/>
              <a:defRPr sz="1100"/>
            </a:lvl4pPr>
            <a:lvl5pPr marL="1827168" indent="0">
              <a:buNone/>
              <a:defRPr sz="1100"/>
            </a:lvl5pPr>
            <a:lvl6pPr marL="2283982" indent="0">
              <a:buNone/>
              <a:defRPr sz="1100"/>
            </a:lvl6pPr>
            <a:lvl7pPr marL="2740750" indent="0">
              <a:buNone/>
              <a:defRPr sz="1100"/>
            </a:lvl7pPr>
            <a:lvl8pPr marL="3197520" indent="0">
              <a:buNone/>
              <a:defRPr sz="1100"/>
            </a:lvl8pPr>
            <a:lvl9pPr marL="3654291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2EA0C-AA08-42A6-8E24-22692FF9FCF7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7519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561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77" marR="0" indent="-17289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9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56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62762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14F5B6-5855-4BFD-9462-E364C770C77C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146437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73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3" y="365173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3BE204-EC47-48B5-B53C-8231FCFC1C1E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78786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24" tIns="60912" rIns="121824" bIns="60912" numCol="1" rtlCol="0" anchor="ctr" anchorCtr="0" compatLnSpc="1">
            <a:prstTxWarp prst="textNoShape">
              <a:avLst/>
            </a:prstTxWarp>
          </a:bodyPr>
          <a:lstStyle/>
          <a:p>
            <a:pPr algn="ctr" defTabSz="1218120" fontAlgn="base">
              <a:spcBef>
                <a:spcPct val="0"/>
              </a:spcBef>
              <a:spcAft>
                <a:spcPct val="0"/>
              </a:spcAft>
            </a:pPr>
            <a:endParaRPr lang="en-IN" dirty="0" smtClean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8" y="6273800"/>
            <a:ext cx="5518001" cy="307776"/>
          </a:xfrm>
          <a:prstGeom prst="rect">
            <a:avLst/>
          </a:prstGeom>
          <a:noFill/>
        </p:spPr>
        <p:txBody>
          <a:bodyPr wrap="square" lIns="121824" tIns="60912" rIns="121824" bIns="60912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 smtClean="0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 smtClean="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  <a:endParaRPr lang="en-US" sz="1200">
              <a:solidFill>
                <a:srgbClr val="FFFFFF"/>
              </a:solidFill>
              <a:latin typeface="Calibri Light"/>
              <a:cs typeface="Calibri Light"/>
            </a:endParaRP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8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 smtClean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6452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8.xml"/><Relationship Id="rId3" Type="http://schemas.openxmlformats.org/officeDocument/2006/relationships/slideLayout" Target="../slideLayouts/slideLayout73.xml"/><Relationship Id="rId7" Type="http://schemas.openxmlformats.org/officeDocument/2006/relationships/slideLayout" Target="../slideLayouts/slideLayout77.xml"/><Relationship Id="rId12" Type="http://schemas.openxmlformats.org/officeDocument/2006/relationships/theme" Target="../theme/theme10.xml"/><Relationship Id="rId2" Type="http://schemas.openxmlformats.org/officeDocument/2006/relationships/slideLayout" Target="../slideLayouts/slideLayout72.xml"/><Relationship Id="rId1" Type="http://schemas.openxmlformats.org/officeDocument/2006/relationships/slideLayout" Target="../slideLayouts/slideLayout71.xml"/><Relationship Id="rId6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81.xml"/><Relationship Id="rId5" Type="http://schemas.openxmlformats.org/officeDocument/2006/relationships/slideLayout" Target="../slideLayouts/slideLayout75.xml"/><Relationship Id="rId10" Type="http://schemas.openxmlformats.org/officeDocument/2006/relationships/slideLayout" Target="../slideLayouts/slideLayout80.xml"/><Relationship Id="rId4" Type="http://schemas.openxmlformats.org/officeDocument/2006/relationships/slideLayout" Target="../slideLayouts/slideLayout74.xml"/><Relationship Id="rId9" Type="http://schemas.openxmlformats.org/officeDocument/2006/relationships/slideLayout" Target="../slideLayouts/slideLayout7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21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20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29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28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37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36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45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4.xml"/><Relationship Id="rId9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3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52.xml"/><Relationship Id="rId9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theme" Target="../theme/theme8.xml"/><Relationship Id="rId3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8.xml"/><Relationship Id="rId1" Type="http://schemas.openxmlformats.org/officeDocument/2006/relationships/slideLayout" Target="../slideLayouts/slideLayout57.xml"/><Relationship Id="rId6" Type="http://schemas.openxmlformats.org/officeDocument/2006/relationships/slideLayout" Target="../slideLayouts/slideLayout62.xml"/><Relationship Id="rId5" Type="http://schemas.openxmlformats.org/officeDocument/2006/relationships/slideLayout" Target="../slideLayouts/slideLayout61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60.xml"/><Relationship Id="rId9" Type="http://schemas.openxmlformats.org/officeDocument/2006/relationships/image" Target="../media/image5.jpeg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theme" Target="../theme/theme9.xml"/><Relationship Id="rId3" Type="http://schemas.openxmlformats.org/officeDocument/2006/relationships/slideLayout" Target="../slideLayouts/slideLayout66.xml"/><Relationship Id="rId7" Type="http://schemas.openxmlformats.org/officeDocument/2006/relationships/slideLayout" Target="../slideLayouts/slideLayout70.xml"/><Relationship Id="rId2" Type="http://schemas.openxmlformats.org/officeDocument/2006/relationships/slideLayout" Target="../slideLayouts/slideLayout65.xml"/><Relationship Id="rId1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8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67.xml"/><Relationship Id="rId9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70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9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9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10" y="6437731"/>
            <a:ext cx="3945465" cy="492439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  <a:endParaRPr lang="en-US" sz="120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30926" y="6384725"/>
            <a:ext cx="545977" cy="415495"/>
          </a:xfrm>
          <a:prstGeom prst="rect">
            <a:avLst/>
          </a:prstGeom>
        </p:spPr>
        <p:txBody>
          <a:bodyPr wrap="none" lIns="121821" tIns="60910" rIns="121821" bIns="60910">
            <a:spAutoFit/>
          </a:bodyPr>
          <a:lstStyle/>
          <a:p>
            <a:pPr algn="ctr" defTabSz="60901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900" smtClean="0">
                <a:solidFill>
                  <a:srgbClr val="333333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0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8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08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054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041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073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08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62" indent="-194662" algn="l" defTabSz="2086904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085" indent="-194662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04" indent="-194662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515" indent="-189254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765" indent="-187449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773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5807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4829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3847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054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041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073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080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134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121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153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163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368" tIns="45718" rIns="91368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368" tIns="45718" rIns="91368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368" tIns="45718" rIns="91368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1F806-87FB-422D-9776-C3C54249BA79}" type="datetime1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21-11-2018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368" tIns="45718" rIns="91368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368" tIns="45718" rIns="91368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42F3E-5E0C-46D1-AB81-3B8B0F1C0B92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9738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8" r:id="rId1"/>
    <p:sldLayoutId id="2147483789" r:id="rId2"/>
    <p:sldLayoutId id="2147483790" r:id="rId3"/>
    <p:sldLayoutId id="2147483791" r:id="rId4"/>
    <p:sldLayoutId id="2147483792" r:id="rId5"/>
    <p:sldLayoutId id="2147483793" r:id="rId6"/>
    <p:sldLayoutId id="2147483794" r:id="rId7"/>
    <p:sldLayoutId id="2147483795" r:id="rId8"/>
    <p:sldLayoutId id="2147483796" r:id="rId9"/>
    <p:sldLayoutId id="2147483797" r:id="rId10"/>
    <p:sldLayoutId id="2147483798" r:id="rId11"/>
  </p:sldLayoutIdLst>
  <p:hf hdr="0" ftr="0" dt="0"/>
  <p:txStyles>
    <p:titleStyle>
      <a:lvl1pPr algn="l" defTabSz="91358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408" indent="-228408" algn="l" defTabSz="91358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222" indent="-228408" algn="l" defTabSz="91358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990" indent="-228408" algn="l" defTabSz="91358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760" indent="-228408" algn="l" defTabSz="91358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531" indent="-228408" algn="l" defTabSz="91358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2344" indent="-228408" algn="l" defTabSz="91358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69136" indent="-228408" algn="l" defTabSz="91358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5928" indent="-228408" algn="l" defTabSz="91358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2742" indent="-228408" algn="l" defTabSz="91358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58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6771" algn="l" defTabSz="91358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3584" algn="l" defTabSz="91358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376" algn="l" defTabSz="91358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168" algn="l" defTabSz="91358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3982" algn="l" defTabSz="91358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0750" algn="l" defTabSz="91358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7520" algn="l" defTabSz="91358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4291" algn="l" defTabSz="91358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69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8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91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09" y="6437730"/>
            <a:ext cx="3945465" cy="492439"/>
          </a:xfrm>
          <a:prstGeom prst="rect">
            <a:avLst/>
          </a:prstGeom>
          <a:noFill/>
        </p:spPr>
        <p:txBody>
          <a:bodyPr wrap="square" lIns="121824" tIns="60912" rIns="121824" bIns="60912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  <a:endParaRPr lang="en-US" sz="120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30925" y="6384723"/>
            <a:ext cx="545977" cy="415495"/>
          </a:xfrm>
          <a:prstGeom prst="rect">
            <a:avLst/>
          </a:prstGeom>
        </p:spPr>
        <p:txBody>
          <a:bodyPr wrap="none" lIns="121824" tIns="60912" rIns="121824" bIns="60912">
            <a:spAutoFit/>
          </a:bodyPr>
          <a:lstStyle/>
          <a:p>
            <a:pPr algn="ctr" defTabSz="60902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02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0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06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06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11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13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66" indent="-194666" algn="l" defTabSz="208695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094" indent="-194666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19" indent="-194666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535" indent="-189258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789" indent="-187453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811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5857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4892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3923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066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067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112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132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198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199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244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267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66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5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8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06" y="6437727"/>
            <a:ext cx="3945465" cy="492439"/>
          </a:xfrm>
          <a:prstGeom prst="rect">
            <a:avLst/>
          </a:prstGeom>
          <a:noFill/>
        </p:spPr>
        <p:txBody>
          <a:bodyPr wrap="square" lIns="121829" tIns="60914" rIns="121829" bIns="60914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  <a:endParaRPr lang="en-US" sz="120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30922" y="6384721"/>
            <a:ext cx="545977" cy="415495"/>
          </a:xfrm>
          <a:prstGeom prst="rect">
            <a:avLst/>
          </a:prstGeom>
        </p:spPr>
        <p:txBody>
          <a:bodyPr wrap="none" lIns="121829" tIns="60914" rIns="121829" bIns="60914">
            <a:spAutoFit/>
          </a:bodyPr>
          <a:lstStyle/>
          <a:p>
            <a:pPr algn="ctr" defTabSz="609059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059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13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09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119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189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23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74" indent="-194674" algn="l" defTabSz="2087060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113" indent="-194674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48" indent="-194674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575" indent="-189266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837" indent="-187461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885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5957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017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075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090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119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189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236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326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355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425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475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62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1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8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02" y="6437723"/>
            <a:ext cx="3945465" cy="492439"/>
          </a:xfrm>
          <a:prstGeom prst="rect">
            <a:avLst/>
          </a:prstGeom>
          <a:noFill/>
        </p:spPr>
        <p:txBody>
          <a:bodyPr wrap="square" lIns="121837" tIns="60918" rIns="121837" bIns="60918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  <a:endParaRPr lang="en-US" sz="120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30918" y="6384717"/>
            <a:ext cx="545977" cy="415495"/>
          </a:xfrm>
          <a:prstGeom prst="rect">
            <a:avLst/>
          </a:prstGeom>
        </p:spPr>
        <p:txBody>
          <a:bodyPr wrap="none" lIns="121837" tIns="60918" rIns="121837" bIns="60918">
            <a:spAutoFit/>
          </a:bodyPr>
          <a:lstStyle/>
          <a:p>
            <a:pPr algn="ctr" defTabSz="60910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10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0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7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12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19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305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39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86" indent="-194686" algn="l" defTabSz="208721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141" indent="-194686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92" indent="-194686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635" indent="-189278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909" indent="-187473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997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107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205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303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126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197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305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392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518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589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697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787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57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16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7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97" y="6437718"/>
            <a:ext cx="3945465" cy="492439"/>
          </a:xfrm>
          <a:prstGeom prst="rect">
            <a:avLst/>
          </a:prstGeom>
          <a:noFill/>
        </p:spPr>
        <p:txBody>
          <a:bodyPr wrap="square" lIns="121848" tIns="60924" rIns="121848" bIns="60924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  <a:endParaRPr lang="en-US" sz="120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30913" y="6384711"/>
            <a:ext cx="545977" cy="415495"/>
          </a:xfrm>
          <a:prstGeom prst="rect">
            <a:avLst/>
          </a:prstGeom>
        </p:spPr>
        <p:txBody>
          <a:bodyPr wrap="none" lIns="121848" tIns="60924" rIns="121848" bIns="60924">
            <a:spAutoFit/>
          </a:bodyPr>
          <a:lstStyle/>
          <a:p>
            <a:pPr algn="ctr" defTabSz="60917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17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2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9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174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301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46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60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702" indent="-194702" algn="l" defTabSz="2087424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178" indent="-194702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651" indent="-194702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715" indent="-189294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005" indent="-187489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7147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307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456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607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174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301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46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60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774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901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406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3202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50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09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7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90" y="6437711"/>
            <a:ext cx="3945465" cy="492439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  <a:endParaRPr lang="en-US" sz="120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30906" y="6384705"/>
            <a:ext cx="545977" cy="415495"/>
          </a:xfrm>
          <a:prstGeom prst="rect">
            <a:avLst/>
          </a:prstGeom>
        </p:spPr>
        <p:txBody>
          <a:bodyPr wrap="none" lIns="121861" tIns="60930" rIns="121861" bIns="60930">
            <a:spAutoFit/>
          </a:bodyPr>
          <a:lstStyle/>
          <a:p>
            <a:pPr algn="ctr" defTabSz="60925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25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18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202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234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431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653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86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722" indent="-194722" algn="l" defTabSz="2087684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225" indent="-194722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724" indent="-194722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815" indent="-189314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125" indent="-187509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7333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557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769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987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234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431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653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860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6094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5291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4513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3721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42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01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6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82" y="6437703"/>
            <a:ext cx="3945465" cy="492439"/>
          </a:xfrm>
          <a:prstGeom prst="rect">
            <a:avLst/>
          </a:prstGeom>
          <a:noFill/>
        </p:spPr>
        <p:txBody>
          <a:bodyPr wrap="square" lIns="121877" tIns="60938" rIns="121877" bIns="60938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  <a:endParaRPr lang="en-US" sz="120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30898" y="6384697"/>
            <a:ext cx="545977" cy="415495"/>
          </a:xfrm>
          <a:prstGeom prst="rect">
            <a:avLst/>
          </a:prstGeom>
        </p:spPr>
        <p:txBody>
          <a:bodyPr wrap="none" lIns="121877" tIns="60938" rIns="121877" bIns="60938">
            <a:spAutoFit/>
          </a:bodyPr>
          <a:lstStyle/>
          <a:p>
            <a:pPr algn="ctr" defTabSz="60934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34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10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70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30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58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885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717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746" indent="-194746" algn="l" defTabSz="208799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281" indent="-194746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812" indent="-194746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935" indent="-189338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269" indent="-187533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7557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856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6145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5443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306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587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885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7172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6478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5759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5057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4345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34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093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5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74" y="6436491"/>
            <a:ext cx="3945465" cy="492439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 smtClean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  <a:endParaRPr lang="en-US" sz="12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pic>
        <p:nvPicPr>
          <p:cNvPr id="3" name="Picture 2" descr="LNT Infotech_K.png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588" y="6290995"/>
            <a:ext cx="1566333" cy="42247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30889" y="6375433"/>
            <a:ext cx="545977" cy="415495"/>
          </a:xfrm>
          <a:prstGeom prst="rect">
            <a:avLst/>
          </a:prstGeom>
        </p:spPr>
        <p:txBody>
          <a:bodyPr wrap="none" lIns="121893" tIns="60946" rIns="121893" bIns="60946">
            <a:spAutoFit/>
          </a:bodyPr>
          <a:lstStyle/>
          <a:p>
            <a:pPr algn="ctr" defTabSz="60944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44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471766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842550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378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743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8117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7484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304720" indent="-304720" algn="l" defTabSz="2088308" rtl="0" eaLnBrk="1" fontAlgn="base" hangingPunct="1">
        <a:spcBef>
          <a:spcPct val="75000"/>
        </a:spcBef>
        <a:spcAft>
          <a:spcPct val="0"/>
        </a:spcAft>
        <a:buClrTx/>
        <a:buFont typeface="Wingdings" pitchFamily="2" charset="2"/>
        <a:buChar char="§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1pPr>
      <a:lvl2pPr marL="605220" indent="-300487" algn="l" defTabSz="2088308" rtl="0" eaLnBrk="1" fontAlgn="base" hangingPunct="1">
        <a:spcBef>
          <a:spcPct val="25000"/>
        </a:spcBef>
        <a:spcAft>
          <a:spcPct val="0"/>
        </a:spcAft>
        <a:buClrTx/>
        <a:buFont typeface="Arial" pitchFamily="34" charset="0"/>
        <a:buChar char="–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2pPr>
      <a:lvl3pPr marL="914173" indent="-304720" algn="l" defTabSz="2088308" rtl="0" eaLnBrk="1" fontAlgn="base" hangingPunct="1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3pPr>
      <a:lvl4pPr marL="1218900" indent="-304720" algn="l" defTabSz="2088308" rtl="0" eaLnBrk="1" fontAlgn="base" hangingPunct="1">
        <a:spcBef>
          <a:spcPct val="25000"/>
        </a:spcBef>
        <a:spcAft>
          <a:spcPct val="0"/>
        </a:spcAft>
        <a:buClrTx/>
        <a:buFont typeface="Trebuchet MS" pitchFamily="34" charset="0"/>
        <a:buChar char="-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4pPr>
      <a:lvl5pPr marL="1523621" indent="-304720" algn="l" defTabSz="2088308" rtl="0" eaLnBrk="1" fontAlgn="base" hangingPunct="1">
        <a:spcBef>
          <a:spcPct val="25000"/>
        </a:spcBef>
        <a:spcAft>
          <a:spcPct val="0"/>
        </a:spcAft>
        <a:buClrTx/>
        <a:buFont typeface="Calibri Light" pitchFamily="34" charset="0"/>
        <a:buChar char="»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5pPr>
      <a:lvl6pPr marL="1487781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7156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6521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5899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378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743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8117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7484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6862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6227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5601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4969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4" y="1298222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1" y="259081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 smtClean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4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FEFDFD"/>
              </a:solidFill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62" y="6437684"/>
            <a:ext cx="3945465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  <a:endParaRPr lang="en-US" sz="120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30878" y="6384677"/>
            <a:ext cx="545977" cy="415494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58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400">
              <a:solidFill>
                <a:srgbClr val="333333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890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FEFDFD"/>
              </a:solidFill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0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69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488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97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8465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795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808" indent="-194808" algn="l" defTabSz="208877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421" indent="-194808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8032" indent="-194808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9233" indent="-189398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629" indent="-187593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8117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7606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7094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6583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488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977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8465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7952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7440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6929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6417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5905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flipV="1">
            <a:off x="6818811" y="689811"/>
            <a:ext cx="1857663" cy="2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8006180" y="0"/>
            <a:ext cx="4185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615401" y="834608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615448" y="689811"/>
            <a:ext cx="3991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2911914" y="127991"/>
            <a:ext cx="4097451" cy="769437"/>
          </a:xfrm>
          <a:prstGeom prst="rect">
            <a:avLst/>
          </a:prstGeom>
        </p:spPr>
        <p:txBody>
          <a:bodyPr wrap="none" lIns="91368" tIns="45718" rIns="91368" bIns="45718">
            <a:spAutoFit/>
          </a:bodyPr>
          <a:lstStyle/>
          <a:p>
            <a:r>
              <a:rPr lang="en-US" sz="4400" dirty="0" smtClean="0">
                <a:solidFill>
                  <a:srgbClr val="002060"/>
                </a:solidFill>
              </a:rPr>
              <a:t>MANISH RANJAN</a:t>
            </a:r>
            <a:endParaRPr lang="en-IN" sz="4400" dirty="0">
              <a:solidFill>
                <a:srgbClr val="002060"/>
              </a:solidFill>
            </a:endParaRPr>
          </a:p>
        </p:txBody>
      </p:sp>
      <p:sp>
        <p:nvSpPr>
          <p:cNvPr id="11" name="TextBox 6"/>
          <p:cNvSpPr txBox="1">
            <a:spLocks noChangeArrowheads="1"/>
          </p:cNvSpPr>
          <p:nvPr/>
        </p:nvSpPr>
        <p:spPr bwMode="auto">
          <a:xfrm>
            <a:off x="3300261" y="820869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+mn-lt"/>
              </a:rPr>
              <a:t>Professional Background &amp; Experience Summary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599509" y="1136469"/>
            <a:ext cx="5460273" cy="1569656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450" indent="-171450"/>
            <a:r>
              <a:rPr lang="en-US" sz="1200" b="1" dirty="0" smtClean="0">
                <a:solidFill>
                  <a:srgbClr val="002060"/>
                </a:solidFill>
                <a:cs typeface="Calibri" panose="020F0502020204030204" pitchFamily="34" charset="0"/>
              </a:rPr>
              <a:t>Senior Technical Architect and Manager with 16+ years experience in Banking &amp; Finance, Health Care, Insurance, Wealth Management, and Payment Engines.</a:t>
            </a:r>
          </a:p>
          <a:p>
            <a:pPr marL="171450" indent="-171450"/>
            <a:endParaRPr lang="en-US" sz="1200" dirty="0" smtClean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Leading </a:t>
            </a:r>
            <a:r>
              <a:rPr lang="en-IN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in Digital Integration, API Management, Microservices and Data Analytics.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IN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Experience in </a:t>
            </a: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IIB, APIGEE, Mule Anypoint Studio, Tibco EMS, Docker, Kubernetes.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Strong consulting and solution design experience, working collaboratively with diverse teams, architect communities and business stakeholders.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IN" sz="1200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13" name="TextBox 8"/>
          <p:cNvSpPr txBox="1">
            <a:spLocks noChangeArrowheads="1"/>
          </p:cNvSpPr>
          <p:nvPr/>
        </p:nvSpPr>
        <p:spPr bwMode="auto">
          <a:xfrm>
            <a:off x="3605843" y="3649865"/>
            <a:ext cx="3469672" cy="3231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/>
          <a:p>
            <a:endParaRPr lang="en-US" sz="1500" b="1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638696" y="3840480"/>
            <a:ext cx="5460276" cy="2308320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lvl="0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Overall 10+ years of extensive experience in Analytics &amp; Data management based projects using NoSQL, RDBMS and ETL tools such as MongoDB, Oracle, DB2, Informatica, Actuate, Business Object, QlikView and SAS. 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Client facing roles with having more than six years of international onsite experience - USA, UK &amp; Singapore.</a:t>
            </a:r>
          </a:p>
          <a:p>
            <a:pPr marL="171302" lvl="0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Expertise in business requirement, technical architecture, workflow, data modeling, and performance tuning strategies. 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Technology enthusiast, contributing in IP creation, product designing and solution designing using new age technologies such as API led services, Micro-services, Digital Integration and Analytics.</a:t>
            </a:r>
          </a:p>
          <a:p>
            <a:pPr marL="171302" lvl="0" indent="-171302">
              <a:buFont typeface="Wingdings" pitchFamily="2" charset="2"/>
              <a:buChar char="§"/>
              <a:defRPr/>
            </a:pPr>
            <a:endParaRPr lang="en-US" sz="1200" dirty="0" smtClean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buFont typeface="Wingdings" pitchFamily="2" charset="2"/>
              <a:buChar char="§"/>
              <a:defRPr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2690949" y="3174274"/>
            <a:ext cx="3913052" cy="276995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Senior Technical Architect</a:t>
            </a: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2615401" y="2756264"/>
            <a:ext cx="5384683" cy="339634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 dirty="0">
              <a:solidFill>
                <a:prstClr val="white"/>
              </a:solidFill>
            </a:endParaRPr>
          </a:p>
        </p:txBody>
      </p:sp>
      <p:sp>
        <p:nvSpPr>
          <p:cNvPr id="20" name="TextBox 6"/>
          <p:cNvSpPr txBox="1">
            <a:spLocks noChangeArrowheads="1"/>
          </p:cNvSpPr>
          <p:nvPr/>
        </p:nvSpPr>
        <p:spPr bwMode="auto">
          <a:xfrm>
            <a:off x="3300261" y="2730137"/>
            <a:ext cx="4431515" cy="338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+mn-lt"/>
              </a:rPr>
              <a:t>Proposed Role in Program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15401" y="3571720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2" name="TextBox 6"/>
          <p:cNvSpPr txBox="1">
            <a:spLocks noChangeArrowheads="1"/>
          </p:cNvSpPr>
          <p:nvPr/>
        </p:nvSpPr>
        <p:spPr bwMode="auto">
          <a:xfrm>
            <a:off x="3300261" y="3545565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+mn-lt"/>
              </a:rPr>
              <a:t>Relevance to the Program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615401" y="5839097"/>
            <a:ext cx="5384683" cy="339633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4" name="TextBox 6"/>
          <p:cNvSpPr txBox="1">
            <a:spLocks noChangeArrowheads="1"/>
          </p:cNvSpPr>
          <p:nvPr/>
        </p:nvSpPr>
        <p:spPr bwMode="auto">
          <a:xfrm>
            <a:off x="3300261" y="5329646"/>
            <a:ext cx="4431515" cy="8309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endParaRPr lang="en-US" sz="1600" dirty="0" smtClean="0">
              <a:solidFill>
                <a:prstClr val="white"/>
              </a:solidFill>
              <a:latin typeface="+mn-lt"/>
            </a:endParaRPr>
          </a:p>
          <a:p>
            <a:r>
              <a:rPr lang="en-US" sz="1600" dirty="0" smtClean="0">
                <a:solidFill>
                  <a:prstClr val="white"/>
                </a:solidFill>
                <a:latin typeface="+mn-lt"/>
              </a:rPr>
              <a:t/>
            </a:r>
            <a:br>
              <a:rPr lang="en-US" sz="1600" dirty="0" smtClean="0">
                <a:solidFill>
                  <a:prstClr val="white"/>
                </a:solidFill>
                <a:latin typeface="+mn-lt"/>
              </a:rPr>
            </a:br>
            <a:r>
              <a:rPr lang="en-US" sz="1600" dirty="0" smtClean="0">
                <a:solidFill>
                  <a:prstClr val="white"/>
                </a:solidFill>
                <a:latin typeface="+mn-lt"/>
              </a:rPr>
              <a:t>Education </a:t>
            </a:r>
            <a:r>
              <a:rPr lang="en-US" sz="1600" dirty="0">
                <a:solidFill>
                  <a:prstClr val="white"/>
                </a:solidFill>
                <a:latin typeface="+mn-lt"/>
              </a:rPr>
              <a:t>&amp; </a:t>
            </a:r>
            <a:r>
              <a:rPr lang="en-US" sz="1600" dirty="0" smtClean="0">
                <a:solidFill>
                  <a:prstClr val="white"/>
                </a:solidFill>
                <a:latin typeface="+mn-lt"/>
              </a:rPr>
              <a:t>Academics</a:t>
            </a:r>
            <a:endParaRPr lang="en-US" sz="1600" dirty="0">
              <a:solidFill>
                <a:prstClr val="white"/>
              </a:solidFill>
              <a:latin typeface="+mn-lt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990675" y="272558"/>
            <a:ext cx="4185820" cy="297455"/>
          </a:xfrm>
          <a:prstGeom prst="rect">
            <a:avLst/>
          </a:prstGeom>
          <a:solidFill>
            <a:srgbClr val="ED1C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8" name="TextBox 6"/>
          <p:cNvSpPr txBox="1">
            <a:spLocks noChangeArrowheads="1"/>
          </p:cNvSpPr>
          <p:nvPr/>
        </p:nvSpPr>
        <p:spPr bwMode="auto">
          <a:xfrm>
            <a:off x="8513432" y="247509"/>
            <a:ext cx="3394757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+mn-lt"/>
              </a:rPr>
              <a:t>Experience Summary</a:t>
            </a:r>
          </a:p>
        </p:txBody>
      </p:sp>
      <p:sp>
        <p:nvSpPr>
          <p:cNvPr id="29" name="Rectangle 28"/>
          <p:cNvSpPr/>
          <p:nvPr/>
        </p:nvSpPr>
        <p:spPr>
          <a:xfrm>
            <a:off x="7955280" y="685672"/>
            <a:ext cx="4221215" cy="7668762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r>
              <a:rPr lang="en-US" sz="1200" b="1" u="sng" dirty="0" smtClean="0">
                <a:solidFill>
                  <a:srgbClr val="002060"/>
                </a:solidFill>
              </a:rPr>
              <a:t>Architect of Micro-service based frameworks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</a:rPr>
              <a:t>“Chameleon” configuration based Micro-service Framework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</a:rPr>
              <a:t>Reporting and Data Extraction Framework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</a:rPr>
              <a:t>Pub-Sub based design pattern for Digital Integration</a:t>
            </a:r>
          </a:p>
          <a:p>
            <a:pPr lvl="0"/>
            <a:endParaRPr lang="en-US" sz="1200" b="1" dirty="0" smtClean="0">
              <a:solidFill>
                <a:srgbClr val="002060"/>
              </a:solidFill>
            </a:endParaRPr>
          </a:p>
          <a:p>
            <a:pPr lvl="0"/>
            <a:r>
              <a:rPr lang="en-US" sz="1200" b="1" u="sng" dirty="0" smtClean="0">
                <a:solidFill>
                  <a:srgbClr val="002060"/>
                </a:solidFill>
              </a:rPr>
              <a:t>As Technical Architect for </a:t>
            </a:r>
            <a:r>
              <a:rPr lang="en-US" sz="1200" b="1" u="sng" dirty="0">
                <a:solidFill>
                  <a:srgbClr val="002060"/>
                </a:solidFill>
              </a:rPr>
              <a:t>I</a:t>
            </a:r>
            <a:r>
              <a:rPr lang="en-US" sz="1200" b="1" u="sng" dirty="0" smtClean="0">
                <a:solidFill>
                  <a:srgbClr val="002060"/>
                </a:solidFill>
              </a:rPr>
              <a:t>nvestment Banking </a:t>
            </a:r>
            <a:r>
              <a:rPr lang="en-US" sz="1200" b="1" u="sng" dirty="0" smtClean="0">
                <a:solidFill>
                  <a:srgbClr val="002060"/>
                </a:solidFill>
              </a:rPr>
              <a:t>&amp; </a:t>
            </a:r>
            <a:r>
              <a:rPr lang="en-US" sz="1200" b="1" u="sng" dirty="0" smtClean="0">
                <a:solidFill>
                  <a:srgbClr val="002060"/>
                </a:solidFill>
              </a:rPr>
              <a:t>Insurance </a:t>
            </a:r>
            <a:r>
              <a:rPr lang="en-US" sz="1200" b="1" u="sng" dirty="0" smtClean="0">
                <a:solidFill>
                  <a:srgbClr val="002060"/>
                </a:solidFill>
              </a:rPr>
              <a:t>firms</a:t>
            </a:r>
            <a:endParaRPr lang="en-US" sz="1200" dirty="0" smtClean="0">
              <a:solidFill>
                <a:srgbClr val="002060"/>
              </a:solidFill>
            </a:endParaRPr>
          </a:p>
          <a:p>
            <a:pPr marL="171302" lvl="1" indent="-171302">
              <a:lnSpc>
                <a:spcPts val="1300"/>
              </a:lnSpc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</a:rPr>
              <a:t>British </a:t>
            </a:r>
            <a:r>
              <a:rPr lang="en-US" sz="1200" dirty="0">
                <a:solidFill>
                  <a:srgbClr val="002060"/>
                </a:solidFill>
              </a:rPr>
              <a:t>M</a:t>
            </a:r>
            <a:r>
              <a:rPr lang="en-US" sz="1200" dirty="0" smtClean="0">
                <a:solidFill>
                  <a:srgbClr val="002060"/>
                </a:solidFill>
              </a:rPr>
              <a:t>ultinational Investment Bank (Wealth </a:t>
            </a:r>
            <a:r>
              <a:rPr lang="en-US" sz="1200" dirty="0" smtClean="0">
                <a:solidFill>
                  <a:srgbClr val="002060"/>
                </a:solidFill>
              </a:rPr>
              <a:t>and Fund Management)</a:t>
            </a:r>
          </a:p>
          <a:p>
            <a:pPr marL="171302" lvl="1" indent="-171302">
              <a:lnSpc>
                <a:spcPts val="1300"/>
              </a:lnSpc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</a:rPr>
              <a:t>Multinational Financial Services Company </a:t>
            </a:r>
            <a:r>
              <a:rPr lang="en-US" sz="1200" dirty="0" smtClean="0">
                <a:solidFill>
                  <a:srgbClr val="002060"/>
                </a:solidFill>
              </a:rPr>
              <a:t>(Fund Management, Fraud Detection)</a:t>
            </a:r>
          </a:p>
          <a:p>
            <a:pPr marL="171302" lvl="1" indent="-171302">
              <a:lnSpc>
                <a:spcPts val="1300"/>
              </a:lnSpc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</a:rPr>
              <a:t>A Global Professional Services </a:t>
            </a:r>
            <a:r>
              <a:rPr lang="en-US" sz="1200" dirty="0" smtClean="0">
                <a:solidFill>
                  <a:srgbClr val="002060"/>
                </a:solidFill>
              </a:rPr>
              <a:t>Company </a:t>
            </a:r>
            <a:r>
              <a:rPr lang="en-US" sz="1200" dirty="0" smtClean="0">
                <a:solidFill>
                  <a:srgbClr val="002060"/>
                </a:solidFill>
              </a:rPr>
              <a:t>UK (API Management and Micro-services)</a:t>
            </a:r>
          </a:p>
          <a:p>
            <a:pPr marL="171302" lvl="1" indent="-171302">
              <a:lnSpc>
                <a:spcPts val="1300"/>
              </a:lnSpc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</a:rPr>
              <a:t>A Leading American Healthcare Company (Analytics </a:t>
            </a:r>
            <a:r>
              <a:rPr lang="en-US" sz="1200" dirty="0" smtClean="0">
                <a:solidFill>
                  <a:srgbClr val="002060"/>
                </a:solidFill>
              </a:rPr>
              <a:t>platform)</a:t>
            </a:r>
          </a:p>
          <a:p>
            <a:pPr marL="171302" lvl="1" indent="-171302">
              <a:lnSpc>
                <a:spcPts val="1300"/>
              </a:lnSpc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</a:rPr>
              <a:t>A Multinational Financial Services Giant </a:t>
            </a:r>
            <a:r>
              <a:rPr lang="en-US" sz="1200" dirty="0" smtClean="0">
                <a:solidFill>
                  <a:srgbClr val="002060"/>
                </a:solidFill>
              </a:rPr>
              <a:t>(Payment Engine, Custody &amp; Fund management)</a:t>
            </a:r>
          </a:p>
          <a:p>
            <a:pPr marL="171302" lvl="1" indent="-171302">
              <a:lnSpc>
                <a:spcPts val="1300"/>
              </a:lnSpc>
              <a:buFont typeface="Wingdings" pitchFamily="2" charset="2"/>
              <a:buChar char="§"/>
              <a:defRPr/>
            </a:pPr>
            <a:endParaRPr lang="en-US" sz="1200" dirty="0">
              <a:solidFill>
                <a:srgbClr val="002060"/>
              </a:solidFill>
            </a:endParaRPr>
          </a:p>
          <a:p>
            <a:pPr lvl="0"/>
            <a:r>
              <a:rPr lang="en-IN" sz="1200" b="1" u="sng" dirty="0" smtClean="0">
                <a:solidFill>
                  <a:srgbClr val="002060"/>
                </a:solidFill>
              </a:rPr>
              <a:t>A Leading African Bank</a:t>
            </a:r>
            <a:endParaRPr lang="en-IN" sz="1200" b="1" u="sng" dirty="0" smtClean="0">
              <a:solidFill>
                <a:srgbClr val="002060"/>
              </a:solidFill>
            </a:endParaRPr>
          </a:p>
          <a:p>
            <a:r>
              <a:rPr lang="en-US" sz="1200" dirty="0" smtClean="0">
                <a:solidFill>
                  <a:srgbClr val="002060"/>
                </a:solidFill>
              </a:rPr>
              <a:t>As Senior Technical Architect, Payment Gateway development using API led Micro-service architecture. The framework is developed in Spring boot and corresponding APIs are created in API Management server using IBM API Connect. For API Gateway, Data Power is used.</a:t>
            </a:r>
          </a:p>
          <a:p>
            <a:endParaRPr lang="en-US" sz="1200" dirty="0" smtClean="0">
              <a:solidFill>
                <a:srgbClr val="002060"/>
              </a:solidFill>
            </a:endParaRPr>
          </a:p>
          <a:p>
            <a:pPr lvl="0"/>
            <a:r>
              <a:rPr lang="en-IN" sz="1200" b="1" u="sng" dirty="0" smtClean="0">
                <a:solidFill>
                  <a:srgbClr val="002060"/>
                </a:solidFill>
              </a:rPr>
              <a:t>A Global Professional Services Company</a:t>
            </a:r>
            <a:endParaRPr lang="en-IN" sz="1200" b="1" u="sng" dirty="0" smtClean="0">
              <a:solidFill>
                <a:srgbClr val="002060"/>
              </a:solidFill>
            </a:endParaRPr>
          </a:p>
          <a:p>
            <a:pPr lvl="0"/>
            <a:r>
              <a:rPr lang="en-US" sz="1200" dirty="0" smtClean="0">
                <a:solidFill>
                  <a:srgbClr val="002060"/>
                </a:solidFill>
              </a:rPr>
              <a:t>API Management (APIGEE 4.17.05) and Spring boot/Node JS (Micro-services) based framework to expose selected backend services to Mobile and web-apps with strong focus on API Analytics. </a:t>
            </a:r>
          </a:p>
          <a:p>
            <a:pPr lvl="0"/>
            <a:endParaRPr lang="en-US" sz="1200" dirty="0" smtClean="0">
              <a:solidFill>
                <a:srgbClr val="002060"/>
              </a:solidFill>
            </a:endParaRPr>
          </a:p>
          <a:p>
            <a:r>
              <a:rPr lang="en-US" sz="1200" b="1" u="sng" dirty="0" smtClean="0">
                <a:solidFill>
                  <a:srgbClr val="002060"/>
                </a:solidFill>
              </a:rPr>
              <a:t>A Global Financial Services Giant</a:t>
            </a:r>
            <a:endParaRPr lang="en-US" sz="1200" b="1" u="sng" dirty="0" smtClean="0">
              <a:solidFill>
                <a:srgbClr val="002060"/>
              </a:solidFill>
            </a:endParaRPr>
          </a:p>
          <a:p>
            <a:r>
              <a:rPr lang="en-US" sz="1200" dirty="0" smtClean="0">
                <a:solidFill>
                  <a:srgbClr val="002060"/>
                </a:solidFill>
              </a:rPr>
              <a:t>More than 100 interfaces were developed. Configured SSL migration, Faster Payment Development. Helped client achieve high performance by redesigning communication protocols.</a:t>
            </a:r>
            <a:r>
              <a:rPr lang="en-US" sz="1200" b="1" dirty="0" smtClean="0"/>
              <a:t> </a:t>
            </a:r>
            <a:endParaRPr lang="en-US" sz="1200" dirty="0" smtClean="0"/>
          </a:p>
          <a:p>
            <a:endParaRPr lang="en-US" sz="1200" b="1" u="sng" dirty="0" smtClean="0">
              <a:solidFill>
                <a:srgbClr val="002060"/>
              </a:solidFill>
            </a:endParaRPr>
          </a:p>
          <a:p>
            <a:endParaRPr lang="en-US" sz="1200" b="1" u="sng" dirty="0" smtClean="0">
              <a:solidFill>
                <a:srgbClr val="002060"/>
              </a:solidFill>
            </a:endParaRPr>
          </a:p>
          <a:p>
            <a:pPr lvl="0"/>
            <a:endParaRPr lang="en-US" sz="1200" dirty="0" smtClean="0">
              <a:solidFill>
                <a:srgbClr val="002060"/>
              </a:solidFill>
            </a:endParaRPr>
          </a:p>
          <a:p>
            <a:pPr lvl="0"/>
            <a:endParaRPr lang="en-US" sz="1200" dirty="0" smtClean="0">
              <a:solidFill>
                <a:srgbClr val="002060"/>
              </a:solidFill>
            </a:endParaRPr>
          </a:p>
          <a:p>
            <a:pPr lvl="0"/>
            <a:endParaRPr lang="en-IN" sz="1200" dirty="0" smtClean="0">
              <a:solidFill>
                <a:srgbClr val="002060"/>
              </a:solidFill>
            </a:endParaRPr>
          </a:p>
          <a:p>
            <a:pPr lvl="0"/>
            <a:endParaRPr lang="en-IN" sz="1200" dirty="0" smtClean="0">
              <a:solidFill>
                <a:srgbClr val="002060"/>
              </a:solidFill>
            </a:endParaRPr>
          </a:p>
          <a:p>
            <a:pPr lvl="0"/>
            <a:endParaRPr lang="en-IN" sz="1200" dirty="0" smtClean="0">
              <a:solidFill>
                <a:srgbClr val="002060"/>
              </a:solidFill>
            </a:endParaRPr>
          </a:p>
          <a:p>
            <a:pPr lvl="0"/>
            <a:endParaRPr lang="en-IN" sz="1200" dirty="0" smtClean="0">
              <a:solidFill>
                <a:srgbClr val="002060"/>
              </a:solidFill>
            </a:endParaRPr>
          </a:p>
          <a:p>
            <a:pPr lvl="0"/>
            <a:endParaRPr lang="en-US" sz="1200" dirty="0">
              <a:solidFill>
                <a:srgbClr val="002060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61068" y="6551468"/>
            <a:ext cx="12205292" cy="344224"/>
            <a:chOff x="-11327" y="6524109"/>
            <a:chExt cx="12203327" cy="344169"/>
          </a:xfrm>
        </p:grpSpPr>
        <p:sp>
          <p:nvSpPr>
            <p:cNvPr id="31" name="TextBox 30"/>
            <p:cNvSpPr txBox="1"/>
            <p:nvPr/>
          </p:nvSpPr>
          <p:spPr>
            <a:xfrm>
              <a:off x="6606706" y="6524109"/>
              <a:ext cx="5470159" cy="292325"/>
            </a:xfrm>
            <a:prstGeom prst="rect">
              <a:avLst/>
            </a:prstGeom>
            <a:noFill/>
          </p:spPr>
          <p:txBody>
            <a:bodyPr wrap="square" lIns="121904" tIns="60952" rIns="121904" bIns="60952" rtlCol="0">
              <a:spAutoFit/>
            </a:bodyPr>
            <a:lstStyle/>
            <a:p>
              <a:pPr algn="r"/>
              <a:r>
                <a:rPr lang="en-US" sz="1100" dirty="0">
                  <a:cs typeface="Calibri Light"/>
                </a:rPr>
                <a:t>©Larsen &amp; Toubro </a:t>
              </a:r>
              <a:r>
                <a:rPr lang="en-US" sz="1100" dirty="0" err="1">
                  <a:cs typeface="Calibri Light"/>
                </a:rPr>
                <a:t>Infotech</a:t>
              </a:r>
              <a:r>
                <a:rPr lang="en-US" sz="1100" dirty="0">
                  <a:cs typeface="Calibri Light"/>
                </a:rPr>
                <a:t> Ltd. Privileged and Confidential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0721" y="6524109"/>
              <a:ext cx="4138502" cy="307711"/>
            </a:xfrm>
            <a:prstGeom prst="rect">
              <a:avLst/>
            </a:prstGeom>
            <a:noFill/>
          </p:spPr>
          <p:txBody>
            <a:bodyPr wrap="square" lIns="121904" tIns="60952" rIns="121904" bIns="60952" rtlCol="0">
              <a:spAutoFit/>
            </a:bodyPr>
            <a:lstStyle/>
            <a:p>
              <a:pPr algn="l"/>
              <a:r>
                <a:rPr lang="en-US" sz="1200" dirty="0">
                  <a:solidFill>
                    <a:schemeClr val="bg1"/>
                  </a:solidFill>
                  <a:cs typeface="Calibri Light"/>
                </a:rPr>
                <a:t>www.LnTInfotech.com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-11327" y="6826715"/>
              <a:ext cx="12203327" cy="4156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664823" y="5995851"/>
            <a:ext cx="5066953" cy="1015659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defRPr/>
            </a:pPr>
            <a:endParaRPr lang="en-US" sz="1200" dirty="0" smtClean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Certificate in General Management in Information Technology from IIM-C.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MCA (Master of Computer Application).</a:t>
            </a:r>
          </a:p>
          <a:p>
            <a:pPr marL="171302" lvl="0" indent="-171302">
              <a:buFont typeface="Wingdings" pitchFamily="2" charset="2"/>
              <a:buChar char="§"/>
              <a:defRPr/>
            </a:pPr>
            <a:r>
              <a:rPr lang="en-US" sz="1200" dirty="0" smtClean="0">
                <a:solidFill>
                  <a:srgbClr val="002060"/>
                </a:solidFill>
                <a:cs typeface="Calibri" panose="020F0502020204030204" pitchFamily="34" charset="0"/>
              </a:rPr>
              <a:t>MuleSoft Certified 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endParaRPr lang="en-US" sz="1200" dirty="0" smtClean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6517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378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10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3.xml><?xml version="1.0" encoding="utf-8"?>
<a:theme xmlns:a="http://schemas.openxmlformats.org/drawingml/2006/main" name="2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4.xml><?xml version="1.0" encoding="utf-8"?>
<a:theme xmlns:a="http://schemas.openxmlformats.org/drawingml/2006/main" name="3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5.xml><?xml version="1.0" encoding="utf-8"?>
<a:theme xmlns:a="http://schemas.openxmlformats.org/drawingml/2006/main" name="4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6.xml><?xml version="1.0" encoding="utf-8"?>
<a:theme xmlns:a="http://schemas.openxmlformats.org/drawingml/2006/main" name="5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7.xml><?xml version="1.0" encoding="utf-8"?>
<a:theme xmlns:a="http://schemas.openxmlformats.org/drawingml/2006/main" name="6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8.xml><?xml version="1.0" encoding="utf-8"?>
<a:theme xmlns:a="http://schemas.openxmlformats.org/drawingml/2006/main" name="7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9.xml><?xml version="1.0" encoding="utf-8"?>
<a:theme xmlns:a="http://schemas.openxmlformats.org/drawingml/2006/main" name="8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McDermott RFP_Separator_Final (2)</Template>
  <TotalTime>1982</TotalTime>
  <Words>437</Words>
  <Application>Microsoft Office PowerPoint</Application>
  <PresentationFormat>Widescreen</PresentationFormat>
  <Paragraphs>50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</vt:i4>
      </vt:variant>
    </vt:vector>
  </HeadingPairs>
  <TitlesOfParts>
    <vt:vector size="22" baseType="lpstr">
      <vt:lpstr>Times New Roman</vt:lpstr>
      <vt:lpstr>Trebuchet MS</vt:lpstr>
      <vt:lpstr>Calibri Light</vt:lpstr>
      <vt:lpstr>Wingdings</vt:lpstr>
      <vt:lpstr>STKaiti</vt:lpstr>
      <vt:lpstr>Symbol</vt:lpstr>
      <vt:lpstr>Geneva</vt:lpstr>
      <vt:lpstr>calibri body</vt:lpstr>
      <vt:lpstr>ヒラギノ角ゴ Pro W3</vt:lpstr>
      <vt:lpstr>Arial</vt:lpstr>
      <vt:lpstr>Calibri</vt:lpstr>
      <vt:lpstr>L&amp;T Infotech</vt:lpstr>
      <vt:lpstr>1_L&amp;T Infotech</vt:lpstr>
      <vt:lpstr>2_L&amp;T Infotech</vt:lpstr>
      <vt:lpstr>3_L&amp;T Infotech</vt:lpstr>
      <vt:lpstr>4_L&amp;T Infotech</vt:lpstr>
      <vt:lpstr>5_L&amp;T Infotech</vt:lpstr>
      <vt:lpstr>6_L&amp;T Infotech</vt:lpstr>
      <vt:lpstr>7_L&amp;T Infotech</vt:lpstr>
      <vt:lpstr>8_L&amp;T Infotech</vt:lpstr>
      <vt:lpstr>3_Office Theme</vt:lpstr>
      <vt:lpstr>PowerPoint Presentation</vt:lpstr>
    </vt:vector>
  </TitlesOfParts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Avinash Pawar</dc:creator>
  <cp:lastModifiedBy>Prathamesh Desai</cp:lastModifiedBy>
  <cp:revision>102</cp:revision>
  <dcterms:created xsi:type="dcterms:W3CDTF">2017-01-25T11:06:32Z</dcterms:created>
  <dcterms:modified xsi:type="dcterms:W3CDTF">2018-11-21T10:11:54Z</dcterms:modified>
</cp:coreProperties>
</file>

<file path=docProps/thumbnail.jpeg>
</file>